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34" d="100"/>
          <a:sy n="134" d="100"/>
        </p:scale>
        <p:origin x="-29" y="-7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50903-4036-41EC-A939-DD8673820748}" type="datetimeFigureOut">
              <a:rPr lang="en-AU" smtClean="0"/>
              <a:pPr/>
              <a:t>10/03/2022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76C47-3F43-4E5D-99FE-7E44F9E2C5F2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F101-C9E2-471A-AC0E-FAD20136B538}" type="datetimeFigureOut">
              <a:rPr lang="en-AU" smtClean="0"/>
              <a:pPr/>
              <a:t>10/03/2022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4FD0-576E-4F61-8761-13787A68A9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F101-C9E2-471A-AC0E-FAD20136B538}" type="datetimeFigureOut">
              <a:rPr lang="en-AU" smtClean="0"/>
              <a:pPr/>
              <a:t>10/03/2022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4FD0-576E-4F61-8761-13787A68A9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F101-C9E2-471A-AC0E-FAD20136B538}" type="datetimeFigureOut">
              <a:rPr lang="en-AU" smtClean="0"/>
              <a:pPr/>
              <a:t>10/03/2022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4FD0-576E-4F61-8761-13787A68A9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F101-C9E2-471A-AC0E-FAD20136B538}" type="datetimeFigureOut">
              <a:rPr lang="en-AU" smtClean="0"/>
              <a:pPr/>
              <a:t>10/03/2022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4FD0-576E-4F61-8761-13787A68A9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F101-C9E2-471A-AC0E-FAD20136B538}" type="datetimeFigureOut">
              <a:rPr lang="en-AU" smtClean="0"/>
              <a:pPr/>
              <a:t>10/03/2022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4FD0-576E-4F61-8761-13787A68A9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F101-C9E2-471A-AC0E-FAD20136B538}" type="datetimeFigureOut">
              <a:rPr lang="en-AU" smtClean="0"/>
              <a:pPr/>
              <a:t>10/03/2022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4FD0-576E-4F61-8761-13787A68A9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F101-C9E2-471A-AC0E-FAD20136B538}" type="datetimeFigureOut">
              <a:rPr lang="en-AU" smtClean="0"/>
              <a:pPr/>
              <a:t>10/03/2022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4FD0-576E-4F61-8761-13787A68A9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F101-C9E2-471A-AC0E-FAD20136B538}" type="datetimeFigureOut">
              <a:rPr lang="en-AU" smtClean="0"/>
              <a:pPr/>
              <a:t>10/03/2022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4FD0-576E-4F61-8761-13787A68A9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F101-C9E2-471A-AC0E-FAD20136B538}" type="datetimeFigureOut">
              <a:rPr lang="en-AU" smtClean="0"/>
              <a:pPr/>
              <a:t>10/03/2022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4FD0-576E-4F61-8761-13787A68A9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F101-C9E2-471A-AC0E-FAD20136B538}" type="datetimeFigureOut">
              <a:rPr lang="en-AU" smtClean="0"/>
              <a:pPr/>
              <a:t>10/03/2022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4FD0-576E-4F61-8761-13787A68A9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F101-C9E2-471A-AC0E-FAD20136B538}" type="datetimeFigureOut">
              <a:rPr lang="en-AU" smtClean="0"/>
              <a:pPr/>
              <a:t>10/03/2022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4FD0-576E-4F61-8761-13787A68A9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3F101-C9E2-471A-AC0E-FAD20136B538}" type="datetimeFigureOut">
              <a:rPr lang="en-AU" smtClean="0"/>
              <a:pPr/>
              <a:t>10/03/2022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64FD0-576E-4F61-8761-13787A68A9A3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2-e503 Whi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64704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79294" y="251356"/>
            <a:ext cx="1567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Energy Savings</a:t>
            </a:r>
          </a:p>
        </p:txBody>
      </p:sp>
      <p:sp>
        <p:nvSpPr>
          <p:cNvPr id="11" name="AutoShape 7" descr="C:\Documents and Settings\Olestock\Desktop\ups\heizung2.jpg"/>
          <p:cNvSpPr>
            <a:spLocks noChangeArrowheads="1"/>
          </p:cNvSpPr>
          <p:nvPr/>
        </p:nvSpPr>
        <p:spPr bwMode="auto">
          <a:xfrm>
            <a:off x="762000" y="1219125"/>
            <a:ext cx="2209800" cy="1524000"/>
          </a:xfrm>
          <a:prstGeom prst="flowChartAlternateProcess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12" name="AutoShape 5" descr="C:\Documents and Settings\Olestock\Desktop\air-condition-18-24k.jpg"/>
          <p:cNvSpPr>
            <a:spLocks noChangeArrowheads="1"/>
          </p:cNvSpPr>
          <p:nvPr/>
        </p:nvSpPr>
        <p:spPr bwMode="auto">
          <a:xfrm>
            <a:off x="6172200" y="1219125"/>
            <a:ext cx="2209800" cy="1524000"/>
          </a:xfrm>
          <a:prstGeom prst="flowChartAlternateProcess">
            <a:avLst/>
          </a:prstGeom>
          <a:blipFill dpi="0" rotWithShape="0">
            <a:blip r:embed="rId4" cstate="print"/>
            <a:srcRect/>
            <a:stretch>
              <a:fillRect/>
            </a:stretch>
          </a:blip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15" name="Text Box 51"/>
          <p:cNvSpPr txBox="1">
            <a:spLocks noChangeArrowheads="1"/>
          </p:cNvSpPr>
          <p:nvPr/>
        </p:nvSpPr>
        <p:spPr bwMode="auto">
          <a:xfrm>
            <a:off x="4305300" y="3397175"/>
            <a:ext cx="5318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sz="4800" b="1">
                <a:solidFill>
                  <a:schemeClr val="bg2"/>
                </a:solidFill>
              </a:rPr>
              <a:t>=</a:t>
            </a:r>
            <a:endParaRPr lang="de-DE" sz="4800" b="1">
              <a:solidFill>
                <a:schemeClr val="bg2"/>
              </a:solidFill>
            </a:endParaRPr>
          </a:p>
        </p:txBody>
      </p:sp>
      <p:sp>
        <p:nvSpPr>
          <p:cNvPr id="17" name="AutoShape 53"/>
          <p:cNvSpPr>
            <a:spLocks noChangeArrowheads="1"/>
          </p:cNvSpPr>
          <p:nvPr/>
        </p:nvSpPr>
        <p:spPr bwMode="auto">
          <a:xfrm>
            <a:off x="304800" y="1142925"/>
            <a:ext cx="8534400" cy="1676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3067523" y="1208013"/>
            <a:ext cx="304070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AU" u="sng" dirty="0">
                <a:solidFill>
                  <a:srgbClr val="C00000"/>
                </a:solidFill>
                <a:latin typeface="Calibri" pitchFamily="34" charset="0"/>
              </a:rPr>
              <a:t>Indoor heating &amp; cooling</a:t>
            </a:r>
          </a:p>
          <a:p>
            <a:pPr algn="ctr"/>
            <a:endParaRPr lang="en-AU" sz="1800" b="1" dirty="0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r>
              <a:rPr lang="en-AU" sz="1800" u="sng" dirty="0">
                <a:solidFill>
                  <a:srgbClr val="000000"/>
                </a:solidFill>
                <a:latin typeface="Calibri" pitchFamily="34" charset="0"/>
              </a:rPr>
              <a:t>Energy use</a:t>
            </a:r>
          </a:p>
          <a:p>
            <a:pPr algn="ctr"/>
            <a:r>
              <a:rPr lang="en-AU" sz="1800" dirty="0">
                <a:solidFill>
                  <a:srgbClr val="C00000"/>
                </a:solidFill>
                <a:latin typeface="Calibri" pitchFamily="34" charset="0"/>
              </a:rPr>
              <a:t>&lt;5</a:t>
            </a:r>
            <a:r>
              <a:rPr lang="de-DE" sz="1800" dirty="0">
                <a:solidFill>
                  <a:srgbClr val="C00000"/>
                </a:solidFill>
                <a:latin typeface="Calibri" pitchFamily="34" charset="0"/>
              </a:rPr>
              <a:t>0% of residential buildings </a:t>
            </a:r>
          </a:p>
          <a:p>
            <a:pPr algn="ctr"/>
            <a:r>
              <a:rPr lang="en-AU" sz="1800" dirty="0">
                <a:solidFill>
                  <a:srgbClr val="C00000"/>
                </a:solidFill>
                <a:latin typeface="Calibri" pitchFamily="34" charset="0"/>
              </a:rPr>
              <a:t>&lt;30% of commercial buildings</a:t>
            </a:r>
            <a:r>
              <a:rPr lang="en-AU" sz="1800" b="1" dirty="0">
                <a:solidFill>
                  <a:srgbClr val="C00000"/>
                </a:solidFill>
                <a:latin typeface="Calibri" pitchFamily="34" charset="0"/>
              </a:rPr>
              <a:t> </a:t>
            </a:r>
            <a:endParaRPr lang="de-DE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3099732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600" dirty="0"/>
              <a:t>Combining Aeratron fans with air condition/heating systems allows up to </a:t>
            </a:r>
            <a:r>
              <a:rPr lang="en-AU" sz="1600" b="1" dirty="0">
                <a:solidFill>
                  <a:srgbClr val="00B050"/>
                </a:solidFill>
              </a:rPr>
              <a:t>50% energy and cost savings </a:t>
            </a:r>
            <a:r>
              <a:rPr lang="en-AU" sz="1600" b="1" dirty="0">
                <a:solidFill>
                  <a:srgbClr val="C00000"/>
                </a:solidFill>
              </a:rPr>
              <a:t>on indoor heating and cooling </a:t>
            </a:r>
            <a:r>
              <a:rPr lang="en-AU" sz="1600" dirty="0"/>
              <a:t>(up to 30% energy demand of commercial buildings).</a:t>
            </a:r>
          </a:p>
          <a:p>
            <a:endParaRPr lang="en-AU" sz="1600" dirty="0">
              <a:solidFill>
                <a:srgbClr val="000000"/>
              </a:solidFill>
            </a:endParaRPr>
          </a:p>
          <a:p>
            <a:r>
              <a:rPr lang="en-AU" sz="1600" dirty="0">
                <a:solidFill>
                  <a:srgbClr val="C00000"/>
                </a:solidFill>
              </a:rPr>
              <a:t>	-Cooling effect on human skin: 4C-8C</a:t>
            </a:r>
          </a:p>
          <a:p>
            <a:r>
              <a:rPr lang="en-AU" sz="1600" dirty="0">
                <a:solidFill>
                  <a:srgbClr val="C00000"/>
                </a:solidFill>
              </a:rPr>
              <a:t>	-Even air &amp; temperature distribution</a:t>
            </a:r>
          </a:p>
          <a:p>
            <a:r>
              <a:rPr lang="en-AU" sz="1600" dirty="0">
                <a:solidFill>
                  <a:srgbClr val="C00000"/>
                </a:solidFill>
              </a:rPr>
              <a:t>	-Silent, non disturbing operation</a:t>
            </a:r>
          </a:p>
          <a:p>
            <a:r>
              <a:rPr lang="en-AU" sz="1600" dirty="0">
                <a:solidFill>
                  <a:srgbClr val="C00000"/>
                </a:solidFill>
              </a:rPr>
              <a:t>	-Improved air circulation resulting in improved health and productivity</a:t>
            </a:r>
          </a:p>
          <a:p>
            <a:endParaRPr lang="en-AU" sz="1600" dirty="0">
              <a:solidFill>
                <a:srgbClr val="C00000"/>
              </a:solidFill>
            </a:endParaRPr>
          </a:p>
          <a:p>
            <a:endParaRPr lang="en-AU" sz="1600" dirty="0">
              <a:solidFill>
                <a:srgbClr val="C00000"/>
              </a:solidFill>
            </a:endParaRPr>
          </a:p>
          <a:p>
            <a:r>
              <a:rPr lang="en-AU" sz="1600" u="sng" dirty="0">
                <a:solidFill>
                  <a:srgbClr val="000000"/>
                </a:solidFill>
              </a:rPr>
              <a:t>University of California (Berkeley) – tests with more than 30k participants</a:t>
            </a:r>
          </a:p>
          <a:p>
            <a:endParaRPr lang="en-AU" sz="1600" dirty="0">
              <a:solidFill>
                <a:srgbClr val="000000"/>
              </a:solidFill>
            </a:endParaRPr>
          </a:p>
          <a:p>
            <a:r>
              <a:rPr lang="en-AU" sz="1600" dirty="0">
                <a:solidFill>
                  <a:srgbClr val="C00000"/>
                </a:solidFill>
              </a:rPr>
              <a:t>	up to 27°C		</a:t>
            </a:r>
            <a:r>
              <a:rPr lang="en-AU" sz="1600" dirty="0">
                <a:solidFill>
                  <a:srgbClr val="000000"/>
                </a:solidFill>
              </a:rPr>
              <a:t>99% prefer fan to AC </a:t>
            </a:r>
            <a:endParaRPr lang="en-A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AU" sz="1600" dirty="0">
                <a:solidFill>
                  <a:srgbClr val="C00000"/>
                </a:solidFill>
              </a:rPr>
              <a:t>	27°C – 30°C</a:t>
            </a:r>
            <a:r>
              <a:rPr lang="en-AU" sz="1600" dirty="0"/>
              <a:t>	&gt;</a:t>
            </a:r>
            <a:r>
              <a:rPr lang="en-AU" sz="1600" dirty="0">
                <a:solidFill>
                  <a:srgbClr val="000000"/>
                </a:solidFill>
              </a:rPr>
              <a:t>90% prefer fan to AC</a:t>
            </a:r>
          </a:p>
          <a:p>
            <a:r>
              <a:rPr lang="en-AU" sz="1600" dirty="0">
                <a:solidFill>
                  <a:srgbClr val="C00000"/>
                </a:solidFill>
              </a:rPr>
              <a:t>	&gt;30°C</a:t>
            </a:r>
            <a:r>
              <a:rPr lang="en-AU" sz="1600" dirty="0">
                <a:solidFill>
                  <a:srgbClr val="000000"/>
                </a:solidFill>
              </a:rPr>
              <a:t>		90% prefer combination of AC/ fan</a:t>
            </a:r>
          </a:p>
          <a:p>
            <a:endParaRPr lang="en-AU" sz="1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-e503 whi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64704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68189" y="251356"/>
            <a:ext cx="1179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Economics</a:t>
            </a:r>
          </a:p>
        </p:txBody>
      </p:sp>
      <p:sp>
        <p:nvSpPr>
          <p:cNvPr id="7" name="Rectangle 122" descr="C:\Users\Das Werk\Desktop\Pics for emails\e503 silver.jpg"/>
          <p:cNvSpPr>
            <a:spLocks noChangeArrowheads="1"/>
          </p:cNvSpPr>
          <p:nvPr/>
        </p:nvSpPr>
        <p:spPr bwMode="auto">
          <a:xfrm>
            <a:off x="6172200" y="3981028"/>
            <a:ext cx="1219200" cy="685800"/>
          </a:xfrm>
          <a:prstGeom prst="rect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21" descr="C:\Users\Das Werk\Desktop\Pics for emails\e503 silver.jpg"/>
          <p:cNvSpPr>
            <a:spLocks noChangeArrowheads="1"/>
          </p:cNvSpPr>
          <p:nvPr/>
        </p:nvSpPr>
        <p:spPr bwMode="auto">
          <a:xfrm>
            <a:off x="1981200" y="3981028"/>
            <a:ext cx="1219200" cy="685800"/>
          </a:xfrm>
          <a:prstGeom prst="rect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52"/>
          <p:cNvSpPr>
            <a:spLocks noChangeArrowheads="1"/>
          </p:cNvSpPr>
          <p:nvPr/>
        </p:nvSpPr>
        <p:spPr bwMode="auto">
          <a:xfrm>
            <a:off x="457200" y="1314028"/>
            <a:ext cx="3886200" cy="2286000"/>
          </a:xfrm>
          <a:prstGeom prst="rect">
            <a:avLst/>
          </a:prstGeom>
          <a:gradFill rotWithShape="0">
            <a:gsLst>
              <a:gs pos="0">
                <a:srgbClr val="6666FF"/>
              </a:gs>
              <a:gs pos="100000">
                <a:srgbClr val="FF7C80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53"/>
          <p:cNvSpPr>
            <a:spLocks noChangeShapeType="1"/>
          </p:cNvSpPr>
          <p:nvPr/>
        </p:nvSpPr>
        <p:spPr bwMode="auto">
          <a:xfrm>
            <a:off x="990600" y="131402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1" name="Line 54"/>
          <p:cNvSpPr>
            <a:spLocks noChangeShapeType="1"/>
          </p:cNvSpPr>
          <p:nvPr/>
        </p:nvSpPr>
        <p:spPr bwMode="auto">
          <a:xfrm>
            <a:off x="457200" y="199982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2" name="Line 55"/>
          <p:cNvSpPr>
            <a:spLocks noChangeShapeType="1"/>
          </p:cNvSpPr>
          <p:nvPr/>
        </p:nvSpPr>
        <p:spPr bwMode="auto">
          <a:xfrm flipH="1">
            <a:off x="838200" y="161882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3" name="Line 56"/>
          <p:cNvSpPr>
            <a:spLocks noChangeShapeType="1"/>
          </p:cNvSpPr>
          <p:nvPr/>
        </p:nvSpPr>
        <p:spPr bwMode="auto">
          <a:xfrm>
            <a:off x="1066800" y="1923628"/>
            <a:ext cx="685800" cy="304800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14" name="Line 57"/>
          <p:cNvSpPr>
            <a:spLocks noChangeShapeType="1"/>
          </p:cNvSpPr>
          <p:nvPr/>
        </p:nvSpPr>
        <p:spPr bwMode="auto">
          <a:xfrm>
            <a:off x="1143000" y="1695028"/>
            <a:ext cx="609600" cy="0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15" name="Line 58"/>
          <p:cNvSpPr>
            <a:spLocks noChangeShapeType="1"/>
          </p:cNvSpPr>
          <p:nvPr/>
        </p:nvSpPr>
        <p:spPr bwMode="auto">
          <a:xfrm>
            <a:off x="990600" y="2152228"/>
            <a:ext cx="76200" cy="381000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16" name="Text Box 59"/>
          <p:cNvSpPr txBox="1">
            <a:spLocks noChangeArrowheads="1"/>
          </p:cNvSpPr>
          <p:nvPr/>
        </p:nvSpPr>
        <p:spPr bwMode="auto">
          <a:xfrm>
            <a:off x="1828800" y="2222078"/>
            <a:ext cx="630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>
                <a:solidFill>
                  <a:srgbClr val="000066"/>
                </a:solidFill>
                <a:latin typeface="Calibri" pitchFamily="34" charset="0"/>
              </a:rPr>
              <a:t>20°C</a:t>
            </a:r>
            <a:endParaRPr lang="de-DE" sz="180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7" name="Text Box 60"/>
          <p:cNvSpPr txBox="1">
            <a:spLocks noChangeArrowheads="1"/>
          </p:cNvSpPr>
          <p:nvPr/>
        </p:nvSpPr>
        <p:spPr bwMode="auto">
          <a:xfrm>
            <a:off x="762000" y="3136478"/>
            <a:ext cx="630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 dirty="0">
                <a:solidFill>
                  <a:srgbClr val="000066"/>
                </a:solidFill>
                <a:latin typeface="Calibri" pitchFamily="34" charset="0"/>
              </a:rPr>
              <a:t>20°C</a:t>
            </a:r>
            <a:endParaRPr lang="de-DE" sz="18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8" name="Text Box 61"/>
          <p:cNvSpPr txBox="1">
            <a:spLocks noChangeArrowheads="1"/>
          </p:cNvSpPr>
          <p:nvPr/>
        </p:nvSpPr>
        <p:spPr bwMode="auto">
          <a:xfrm>
            <a:off x="3490913" y="2450678"/>
            <a:ext cx="630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>
                <a:solidFill>
                  <a:srgbClr val="008000"/>
                </a:solidFill>
                <a:latin typeface="Calibri" pitchFamily="34" charset="0"/>
              </a:rPr>
              <a:t>24°C</a:t>
            </a:r>
            <a:endParaRPr lang="de-DE" sz="1800">
              <a:solidFill>
                <a:srgbClr val="008000"/>
              </a:solidFill>
              <a:latin typeface="Calibri" pitchFamily="34" charset="0"/>
            </a:endParaRPr>
          </a:p>
        </p:txBody>
      </p:sp>
      <p:sp>
        <p:nvSpPr>
          <p:cNvPr id="19" name="Text Box 62"/>
          <p:cNvSpPr txBox="1">
            <a:spLocks noChangeArrowheads="1"/>
          </p:cNvSpPr>
          <p:nvPr/>
        </p:nvSpPr>
        <p:spPr bwMode="auto">
          <a:xfrm>
            <a:off x="3505200" y="1612478"/>
            <a:ext cx="630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 dirty="0">
                <a:solidFill>
                  <a:srgbClr val="FF0000"/>
                </a:solidFill>
                <a:latin typeface="Calibri" pitchFamily="34" charset="0"/>
              </a:rPr>
              <a:t>28°C</a:t>
            </a:r>
            <a:endParaRPr lang="de-DE" sz="1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" name="Rectangle 63"/>
          <p:cNvSpPr>
            <a:spLocks noChangeArrowheads="1"/>
          </p:cNvSpPr>
          <p:nvPr/>
        </p:nvSpPr>
        <p:spPr bwMode="auto">
          <a:xfrm>
            <a:off x="4800600" y="1314028"/>
            <a:ext cx="3886200" cy="2286000"/>
          </a:xfrm>
          <a:prstGeom prst="rect">
            <a:avLst/>
          </a:prstGeom>
          <a:gradFill rotWithShape="0">
            <a:gsLst>
              <a:gs pos="0">
                <a:srgbClr val="FF3300"/>
              </a:gs>
              <a:gs pos="100000">
                <a:srgbClr val="99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64"/>
          <p:cNvSpPr txBox="1">
            <a:spLocks noChangeArrowheads="1"/>
          </p:cNvSpPr>
          <p:nvPr/>
        </p:nvSpPr>
        <p:spPr bwMode="auto">
          <a:xfrm>
            <a:off x="5334000" y="2145878"/>
            <a:ext cx="630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 dirty="0">
                <a:solidFill>
                  <a:srgbClr val="FF0000"/>
                </a:solidFill>
                <a:latin typeface="Calibri" pitchFamily="34" charset="0"/>
              </a:rPr>
              <a:t>26°C</a:t>
            </a:r>
            <a:endParaRPr lang="de-DE" sz="1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2" name="Text Box 65"/>
          <p:cNvSpPr txBox="1">
            <a:spLocks noChangeArrowheads="1"/>
          </p:cNvSpPr>
          <p:nvPr/>
        </p:nvSpPr>
        <p:spPr bwMode="auto">
          <a:xfrm>
            <a:off x="5853113" y="3136478"/>
            <a:ext cx="630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>
                <a:solidFill>
                  <a:srgbClr val="009900"/>
                </a:solidFill>
                <a:latin typeface="Calibri" pitchFamily="34" charset="0"/>
              </a:rPr>
              <a:t>22°C</a:t>
            </a:r>
            <a:endParaRPr lang="de-DE" sz="180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23" name="Text Box 66"/>
          <p:cNvSpPr txBox="1">
            <a:spLocks noChangeArrowheads="1"/>
          </p:cNvSpPr>
          <p:nvPr/>
        </p:nvSpPr>
        <p:spPr bwMode="auto">
          <a:xfrm>
            <a:off x="7681913" y="3136478"/>
            <a:ext cx="630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>
                <a:solidFill>
                  <a:srgbClr val="6666FF"/>
                </a:solidFill>
                <a:latin typeface="Calibri" pitchFamily="34" charset="0"/>
              </a:rPr>
              <a:t>18°C</a:t>
            </a:r>
            <a:endParaRPr lang="de-DE" sz="1800">
              <a:solidFill>
                <a:srgbClr val="6666FF"/>
              </a:solidFill>
              <a:latin typeface="Calibri" pitchFamily="34" charset="0"/>
            </a:endParaRPr>
          </a:p>
        </p:txBody>
      </p:sp>
      <p:sp>
        <p:nvSpPr>
          <p:cNvPr id="24" name="Text Box 67"/>
          <p:cNvSpPr txBox="1">
            <a:spLocks noChangeArrowheads="1"/>
          </p:cNvSpPr>
          <p:nvPr/>
        </p:nvSpPr>
        <p:spPr bwMode="auto">
          <a:xfrm>
            <a:off x="6248400" y="1383878"/>
            <a:ext cx="62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 b="1" dirty="0">
                <a:solidFill>
                  <a:srgbClr val="FF0000"/>
                </a:solidFill>
                <a:latin typeface="Calibri" pitchFamily="34" charset="0"/>
              </a:rPr>
              <a:t>26°C</a:t>
            </a:r>
            <a:endParaRPr lang="de-DE" sz="18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5" name="Rectangle 68"/>
          <p:cNvSpPr>
            <a:spLocks noChangeArrowheads="1"/>
          </p:cNvSpPr>
          <p:nvPr/>
        </p:nvSpPr>
        <p:spPr bwMode="auto">
          <a:xfrm>
            <a:off x="4800600" y="2761828"/>
            <a:ext cx="381000" cy="8382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69"/>
          <p:cNvSpPr>
            <a:spLocks/>
          </p:cNvSpPr>
          <p:nvPr/>
        </p:nvSpPr>
        <p:spPr bwMode="auto">
          <a:xfrm>
            <a:off x="4800600" y="1618828"/>
            <a:ext cx="263525" cy="982662"/>
          </a:xfrm>
          <a:custGeom>
            <a:avLst/>
            <a:gdLst>
              <a:gd name="T0" fmla="*/ 2147483647 w 166"/>
              <a:gd name="T1" fmla="*/ 0 h 1003"/>
              <a:gd name="T2" fmla="*/ 2147483647 w 166"/>
              <a:gd name="T3" fmla="*/ 2147483647 h 1003"/>
              <a:gd name="T4" fmla="*/ 2147483647 w 166"/>
              <a:gd name="T5" fmla="*/ 2147483647 h 1003"/>
              <a:gd name="T6" fmla="*/ 2147483647 w 166"/>
              <a:gd name="T7" fmla="*/ 2147483647 h 1003"/>
              <a:gd name="T8" fmla="*/ 2147483647 w 166"/>
              <a:gd name="T9" fmla="*/ 2147483647 h 1003"/>
              <a:gd name="T10" fmla="*/ 2147483647 w 166"/>
              <a:gd name="T11" fmla="*/ 2147483647 h 1003"/>
              <a:gd name="T12" fmla="*/ 2147483647 w 166"/>
              <a:gd name="T13" fmla="*/ 2147483647 h 1003"/>
              <a:gd name="T14" fmla="*/ 2147483647 w 166"/>
              <a:gd name="T15" fmla="*/ 2147483647 h 1003"/>
              <a:gd name="T16" fmla="*/ 2147483647 w 166"/>
              <a:gd name="T17" fmla="*/ 2147483647 h 1003"/>
              <a:gd name="T18" fmla="*/ 2147483647 w 166"/>
              <a:gd name="T19" fmla="*/ 2147483647 h 1003"/>
              <a:gd name="T20" fmla="*/ 2147483647 w 166"/>
              <a:gd name="T21" fmla="*/ 2147483647 h 1003"/>
              <a:gd name="T22" fmla="*/ 2147483647 w 166"/>
              <a:gd name="T23" fmla="*/ 2147483647 h 1003"/>
              <a:gd name="T24" fmla="*/ 0 w 166"/>
              <a:gd name="T25" fmla="*/ 2147483647 h 1003"/>
              <a:gd name="T26" fmla="*/ 2147483647 w 166"/>
              <a:gd name="T27" fmla="*/ 2147483647 h 1003"/>
              <a:gd name="T28" fmla="*/ 2147483647 w 166"/>
              <a:gd name="T29" fmla="*/ 2147483647 h 1003"/>
              <a:gd name="T30" fmla="*/ 2147483647 w 166"/>
              <a:gd name="T31" fmla="*/ 2147483647 h 1003"/>
              <a:gd name="T32" fmla="*/ 2147483647 w 166"/>
              <a:gd name="T33" fmla="*/ 2147483647 h 1003"/>
              <a:gd name="T34" fmla="*/ 2147483647 w 166"/>
              <a:gd name="T35" fmla="*/ 2147483647 h 1003"/>
              <a:gd name="T36" fmla="*/ 2147483647 w 166"/>
              <a:gd name="T37" fmla="*/ 2147483647 h 1003"/>
              <a:gd name="T38" fmla="*/ 2147483647 w 166"/>
              <a:gd name="T39" fmla="*/ 2147483647 h 1003"/>
              <a:gd name="T40" fmla="*/ 2147483647 w 166"/>
              <a:gd name="T41" fmla="*/ 2147483647 h 100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66"/>
              <a:gd name="T64" fmla="*/ 0 h 1003"/>
              <a:gd name="T65" fmla="*/ 166 w 166"/>
              <a:gd name="T66" fmla="*/ 1003 h 100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66" h="1003">
                <a:moveTo>
                  <a:pt x="43" y="0"/>
                </a:moveTo>
                <a:cubicBezTo>
                  <a:pt x="91" y="10"/>
                  <a:pt x="103" y="27"/>
                  <a:pt x="128" y="64"/>
                </a:cubicBezTo>
                <a:cubicBezTo>
                  <a:pt x="134" y="83"/>
                  <a:pt x="142" y="94"/>
                  <a:pt x="128" y="114"/>
                </a:cubicBezTo>
                <a:cubicBezTo>
                  <a:pt x="123" y="121"/>
                  <a:pt x="113" y="123"/>
                  <a:pt x="107" y="128"/>
                </a:cubicBezTo>
                <a:cubicBezTo>
                  <a:pt x="80" y="151"/>
                  <a:pt x="55" y="177"/>
                  <a:pt x="36" y="206"/>
                </a:cubicBezTo>
                <a:cubicBezTo>
                  <a:pt x="21" y="253"/>
                  <a:pt x="13" y="288"/>
                  <a:pt x="43" y="334"/>
                </a:cubicBezTo>
                <a:cubicBezTo>
                  <a:pt x="45" y="341"/>
                  <a:pt x="45" y="350"/>
                  <a:pt x="50" y="356"/>
                </a:cubicBezTo>
                <a:cubicBezTo>
                  <a:pt x="55" y="363"/>
                  <a:pt x="64" y="365"/>
                  <a:pt x="71" y="370"/>
                </a:cubicBezTo>
                <a:cubicBezTo>
                  <a:pt x="92" y="386"/>
                  <a:pt x="99" y="405"/>
                  <a:pt x="121" y="420"/>
                </a:cubicBezTo>
                <a:cubicBezTo>
                  <a:pt x="140" y="448"/>
                  <a:pt x="145" y="510"/>
                  <a:pt x="121" y="534"/>
                </a:cubicBezTo>
                <a:cubicBezTo>
                  <a:pt x="109" y="546"/>
                  <a:pt x="78" y="562"/>
                  <a:pt x="78" y="562"/>
                </a:cubicBezTo>
                <a:cubicBezTo>
                  <a:pt x="63" y="585"/>
                  <a:pt x="52" y="597"/>
                  <a:pt x="29" y="612"/>
                </a:cubicBezTo>
                <a:cubicBezTo>
                  <a:pt x="21" y="636"/>
                  <a:pt x="8" y="645"/>
                  <a:pt x="0" y="669"/>
                </a:cubicBezTo>
                <a:cubicBezTo>
                  <a:pt x="15" y="714"/>
                  <a:pt x="32" y="735"/>
                  <a:pt x="71" y="761"/>
                </a:cubicBezTo>
                <a:cubicBezTo>
                  <a:pt x="76" y="768"/>
                  <a:pt x="79" y="777"/>
                  <a:pt x="86" y="782"/>
                </a:cubicBezTo>
                <a:cubicBezTo>
                  <a:pt x="92" y="787"/>
                  <a:pt x="102" y="785"/>
                  <a:pt x="107" y="790"/>
                </a:cubicBezTo>
                <a:cubicBezTo>
                  <a:pt x="118" y="801"/>
                  <a:pt x="119" y="819"/>
                  <a:pt x="128" y="832"/>
                </a:cubicBezTo>
                <a:cubicBezTo>
                  <a:pt x="140" y="868"/>
                  <a:pt x="166" y="915"/>
                  <a:pt x="114" y="932"/>
                </a:cubicBezTo>
                <a:cubicBezTo>
                  <a:pt x="105" y="946"/>
                  <a:pt x="100" y="965"/>
                  <a:pt x="86" y="974"/>
                </a:cubicBezTo>
                <a:cubicBezTo>
                  <a:pt x="79" y="979"/>
                  <a:pt x="69" y="982"/>
                  <a:pt x="64" y="989"/>
                </a:cubicBezTo>
                <a:cubicBezTo>
                  <a:pt x="61" y="993"/>
                  <a:pt x="64" y="998"/>
                  <a:pt x="64" y="1003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" name="Freeform 70"/>
          <p:cNvSpPr>
            <a:spLocks/>
          </p:cNvSpPr>
          <p:nvPr/>
        </p:nvSpPr>
        <p:spPr bwMode="auto">
          <a:xfrm>
            <a:off x="4953000" y="1618828"/>
            <a:ext cx="263525" cy="982662"/>
          </a:xfrm>
          <a:custGeom>
            <a:avLst/>
            <a:gdLst>
              <a:gd name="T0" fmla="*/ 2147483647 w 166"/>
              <a:gd name="T1" fmla="*/ 0 h 1003"/>
              <a:gd name="T2" fmla="*/ 2147483647 w 166"/>
              <a:gd name="T3" fmla="*/ 2147483647 h 1003"/>
              <a:gd name="T4" fmla="*/ 2147483647 w 166"/>
              <a:gd name="T5" fmla="*/ 2147483647 h 1003"/>
              <a:gd name="T6" fmla="*/ 2147483647 w 166"/>
              <a:gd name="T7" fmla="*/ 2147483647 h 1003"/>
              <a:gd name="T8" fmla="*/ 2147483647 w 166"/>
              <a:gd name="T9" fmla="*/ 2147483647 h 1003"/>
              <a:gd name="T10" fmla="*/ 2147483647 w 166"/>
              <a:gd name="T11" fmla="*/ 2147483647 h 1003"/>
              <a:gd name="T12" fmla="*/ 2147483647 w 166"/>
              <a:gd name="T13" fmla="*/ 2147483647 h 1003"/>
              <a:gd name="T14" fmla="*/ 2147483647 w 166"/>
              <a:gd name="T15" fmla="*/ 2147483647 h 1003"/>
              <a:gd name="T16" fmla="*/ 2147483647 w 166"/>
              <a:gd name="T17" fmla="*/ 2147483647 h 1003"/>
              <a:gd name="T18" fmla="*/ 2147483647 w 166"/>
              <a:gd name="T19" fmla="*/ 2147483647 h 1003"/>
              <a:gd name="T20" fmla="*/ 2147483647 w 166"/>
              <a:gd name="T21" fmla="*/ 2147483647 h 1003"/>
              <a:gd name="T22" fmla="*/ 2147483647 w 166"/>
              <a:gd name="T23" fmla="*/ 2147483647 h 1003"/>
              <a:gd name="T24" fmla="*/ 0 w 166"/>
              <a:gd name="T25" fmla="*/ 2147483647 h 1003"/>
              <a:gd name="T26" fmla="*/ 2147483647 w 166"/>
              <a:gd name="T27" fmla="*/ 2147483647 h 1003"/>
              <a:gd name="T28" fmla="*/ 2147483647 w 166"/>
              <a:gd name="T29" fmla="*/ 2147483647 h 1003"/>
              <a:gd name="T30" fmla="*/ 2147483647 w 166"/>
              <a:gd name="T31" fmla="*/ 2147483647 h 1003"/>
              <a:gd name="T32" fmla="*/ 2147483647 w 166"/>
              <a:gd name="T33" fmla="*/ 2147483647 h 1003"/>
              <a:gd name="T34" fmla="*/ 2147483647 w 166"/>
              <a:gd name="T35" fmla="*/ 2147483647 h 1003"/>
              <a:gd name="T36" fmla="*/ 2147483647 w 166"/>
              <a:gd name="T37" fmla="*/ 2147483647 h 1003"/>
              <a:gd name="T38" fmla="*/ 2147483647 w 166"/>
              <a:gd name="T39" fmla="*/ 2147483647 h 1003"/>
              <a:gd name="T40" fmla="*/ 2147483647 w 166"/>
              <a:gd name="T41" fmla="*/ 2147483647 h 100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66"/>
              <a:gd name="T64" fmla="*/ 0 h 1003"/>
              <a:gd name="T65" fmla="*/ 166 w 166"/>
              <a:gd name="T66" fmla="*/ 1003 h 100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66" h="1003">
                <a:moveTo>
                  <a:pt x="43" y="0"/>
                </a:moveTo>
                <a:cubicBezTo>
                  <a:pt x="91" y="10"/>
                  <a:pt x="103" y="27"/>
                  <a:pt x="128" y="64"/>
                </a:cubicBezTo>
                <a:cubicBezTo>
                  <a:pt x="134" y="83"/>
                  <a:pt x="142" y="94"/>
                  <a:pt x="128" y="114"/>
                </a:cubicBezTo>
                <a:cubicBezTo>
                  <a:pt x="123" y="121"/>
                  <a:pt x="113" y="123"/>
                  <a:pt x="107" y="128"/>
                </a:cubicBezTo>
                <a:cubicBezTo>
                  <a:pt x="80" y="151"/>
                  <a:pt x="55" y="177"/>
                  <a:pt x="36" y="206"/>
                </a:cubicBezTo>
                <a:cubicBezTo>
                  <a:pt x="21" y="253"/>
                  <a:pt x="13" y="288"/>
                  <a:pt x="43" y="334"/>
                </a:cubicBezTo>
                <a:cubicBezTo>
                  <a:pt x="45" y="341"/>
                  <a:pt x="45" y="350"/>
                  <a:pt x="50" y="356"/>
                </a:cubicBezTo>
                <a:cubicBezTo>
                  <a:pt x="55" y="363"/>
                  <a:pt x="64" y="365"/>
                  <a:pt x="71" y="370"/>
                </a:cubicBezTo>
                <a:cubicBezTo>
                  <a:pt x="92" y="386"/>
                  <a:pt x="99" y="405"/>
                  <a:pt x="121" y="420"/>
                </a:cubicBezTo>
                <a:cubicBezTo>
                  <a:pt x="140" y="448"/>
                  <a:pt x="145" y="510"/>
                  <a:pt x="121" y="534"/>
                </a:cubicBezTo>
                <a:cubicBezTo>
                  <a:pt x="109" y="546"/>
                  <a:pt x="78" y="562"/>
                  <a:pt x="78" y="562"/>
                </a:cubicBezTo>
                <a:cubicBezTo>
                  <a:pt x="63" y="585"/>
                  <a:pt x="52" y="597"/>
                  <a:pt x="29" y="612"/>
                </a:cubicBezTo>
                <a:cubicBezTo>
                  <a:pt x="21" y="636"/>
                  <a:pt x="8" y="645"/>
                  <a:pt x="0" y="669"/>
                </a:cubicBezTo>
                <a:cubicBezTo>
                  <a:pt x="15" y="714"/>
                  <a:pt x="32" y="735"/>
                  <a:pt x="71" y="761"/>
                </a:cubicBezTo>
                <a:cubicBezTo>
                  <a:pt x="76" y="768"/>
                  <a:pt x="79" y="777"/>
                  <a:pt x="86" y="782"/>
                </a:cubicBezTo>
                <a:cubicBezTo>
                  <a:pt x="92" y="787"/>
                  <a:pt x="102" y="785"/>
                  <a:pt x="107" y="790"/>
                </a:cubicBezTo>
                <a:cubicBezTo>
                  <a:pt x="118" y="801"/>
                  <a:pt x="119" y="819"/>
                  <a:pt x="128" y="832"/>
                </a:cubicBezTo>
                <a:cubicBezTo>
                  <a:pt x="140" y="868"/>
                  <a:pt x="166" y="915"/>
                  <a:pt x="114" y="932"/>
                </a:cubicBezTo>
                <a:cubicBezTo>
                  <a:pt x="105" y="946"/>
                  <a:pt x="100" y="965"/>
                  <a:pt x="86" y="974"/>
                </a:cubicBezTo>
                <a:cubicBezTo>
                  <a:pt x="79" y="979"/>
                  <a:pt x="69" y="982"/>
                  <a:pt x="64" y="989"/>
                </a:cubicBezTo>
                <a:cubicBezTo>
                  <a:pt x="61" y="993"/>
                  <a:pt x="64" y="998"/>
                  <a:pt x="64" y="1003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8" name="Line 71"/>
          <p:cNvSpPr>
            <a:spLocks noChangeShapeType="1"/>
          </p:cNvSpPr>
          <p:nvPr/>
        </p:nvSpPr>
        <p:spPr bwMode="auto">
          <a:xfrm flipV="1">
            <a:off x="5334000" y="2533228"/>
            <a:ext cx="2286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29" name="Line 72"/>
          <p:cNvSpPr>
            <a:spLocks noChangeShapeType="1"/>
          </p:cNvSpPr>
          <p:nvPr/>
        </p:nvSpPr>
        <p:spPr bwMode="auto">
          <a:xfrm>
            <a:off x="5257800" y="3219028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30" name="Text Box 73"/>
          <p:cNvSpPr txBox="1">
            <a:spLocks noChangeArrowheads="1"/>
          </p:cNvSpPr>
          <p:nvPr/>
        </p:nvSpPr>
        <p:spPr bwMode="auto">
          <a:xfrm>
            <a:off x="533400" y="1390228"/>
            <a:ext cx="388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000" dirty="0">
                <a:solidFill>
                  <a:srgbClr val="000066"/>
                </a:solidFill>
                <a:latin typeface="Calibri" pitchFamily="34" charset="0"/>
              </a:rPr>
              <a:t>AC </a:t>
            </a:r>
          </a:p>
          <a:p>
            <a:r>
              <a:rPr lang="en-AU" sz="1000" dirty="0">
                <a:solidFill>
                  <a:srgbClr val="000066"/>
                </a:solidFill>
                <a:latin typeface="Calibri" pitchFamily="34" charset="0"/>
              </a:rPr>
              <a:t>unit</a:t>
            </a:r>
            <a:endParaRPr lang="de-DE" sz="10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31" name="Text Box 74"/>
          <p:cNvSpPr txBox="1">
            <a:spLocks noChangeArrowheads="1"/>
          </p:cNvSpPr>
          <p:nvPr/>
        </p:nvSpPr>
        <p:spPr bwMode="auto">
          <a:xfrm>
            <a:off x="4724400" y="2993603"/>
            <a:ext cx="627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>
                <a:latin typeface="Calibri" pitchFamily="34" charset="0"/>
              </a:rPr>
              <a:t>Heat</a:t>
            </a:r>
            <a:endParaRPr lang="de-DE" sz="1800">
              <a:latin typeface="Calibri" pitchFamily="34" charset="0"/>
            </a:endParaRPr>
          </a:p>
        </p:txBody>
      </p:sp>
      <p:sp>
        <p:nvSpPr>
          <p:cNvPr id="32" name="Rectangle 75"/>
          <p:cNvSpPr>
            <a:spLocks noChangeArrowheads="1"/>
          </p:cNvSpPr>
          <p:nvPr/>
        </p:nvSpPr>
        <p:spPr bwMode="auto">
          <a:xfrm>
            <a:off x="457200" y="3981028"/>
            <a:ext cx="3886200" cy="22860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Line 76"/>
          <p:cNvSpPr>
            <a:spLocks noChangeShapeType="1"/>
          </p:cNvSpPr>
          <p:nvPr/>
        </p:nvSpPr>
        <p:spPr bwMode="auto">
          <a:xfrm>
            <a:off x="1066800" y="4362028"/>
            <a:ext cx="420688" cy="1587"/>
          </a:xfrm>
          <a:prstGeom prst="line">
            <a:avLst/>
          </a:prstGeom>
          <a:noFill/>
          <a:ln w="19050">
            <a:solidFill>
              <a:srgbClr val="66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34" name="Line 77"/>
          <p:cNvSpPr>
            <a:spLocks noChangeShapeType="1"/>
          </p:cNvSpPr>
          <p:nvPr/>
        </p:nvSpPr>
        <p:spPr bwMode="auto">
          <a:xfrm>
            <a:off x="990600" y="4590628"/>
            <a:ext cx="381000" cy="381000"/>
          </a:xfrm>
          <a:prstGeom prst="line">
            <a:avLst/>
          </a:prstGeom>
          <a:noFill/>
          <a:ln w="19050">
            <a:solidFill>
              <a:srgbClr val="66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35" name="Text Box 78"/>
          <p:cNvSpPr txBox="1">
            <a:spLocks noChangeArrowheads="1"/>
          </p:cNvSpPr>
          <p:nvPr/>
        </p:nvSpPr>
        <p:spPr bwMode="auto">
          <a:xfrm>
            <a:off x="1524000" y="4133428"/>
            <a:ext cx="939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>
                <a:solidFill>
                  <a:srgbClr val="669900"/>
                </a:solidFill>
                <a:latin typeface="Calibri" pitchFamily="34" charset="0"/>
              </a:rPr>
              <a:t>28-30°C</a:t>
            </a:r>
            <a:endParaRPr lang="de-DE" sz="1800">
              <a:solidFill>
                <a:srgbClr val="669900"/>
              </a:solidFill>
              <a:latin typeface="Calibri" pitchFamily="34" charset="0"/>
            </a:endParaRPr>
          </a:p>
        </p:txBody>
      </p:sp>
      <p:sp>
        <p:nvSpPr>
          <p:cNvPr id="36" name="Text Box 79"/>
          <p:cNvSpPr txBox="1">
            <a:spLocks noChangeArrowheads="1"/>
          </p:cNvSpPr>
          <p:nvPr/>
        </p:nvSpPr>
        <p:spPr bwMode="auto">
          <a:xfrm>
            <a:off x="1481138" y="5581228"/>
            <a:ext cx="2233612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AU" sz="1800" i="1">
                <a:solidFill>
                  <a:srgbClr val="669900"/>
                </a:solidFill>
                <a:latin typeface="Calibri" pitchFamily="34" charset="0"/>
              </a:rPr>
              <a:t>22-24°C </a:t>
            </a:r>
          </a:p>
          <a:p>
            <a:pPr algn="ctr"/>
            <a:r>
              <a:rPr lang="en-AU" sz="1600" i="1">
                <a:solidFill>
                  <a:srgbClr val="669900"/>
                </a:solidFill>
                <a:latin typeface="Calibri" pitchFamily="34" charset="0"/>
              </a:rPr>
              <a:t>“perceived” temperature</a:t>
            </a:r>
            <a:endParaRPr lang="de-DE" sz="1600" i="1">
              <a:solidFill>
                <a:srgbClr val="669900"/>
              </a:solidFill>
              <a:latin typeface="Calibri" pitchFamily="34" charset="0"/>
            </a:endParaRPr>
          </a:p>
        </p:txBody>
      </p:sp>
      <p:sp>
        <p:nvSpPr>
          <p:cNvPr id="37" name="Text Box 80"/>
          <p:cNvSpPr txBox="1">
            <a:spLocks noChangeArrowheads="1"/>
          </p:cNvSpPr>
          <p:nvPr/>
        </p:nvSpPr>
        <p:spPr bwMode="auto">
          <a:xfrm>
            <a:off x="433388" y="4392190"/>
            <a:ext cx="4810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200">
                <a:solidFill>
                  <a:srgbClr val="000066"/>
                </a:solidFill>
                <a:latin typeface="Calibri" pitchFamily="34" charset="0"/>
              </a:rPr>
              <a:t>28°C</a:t>
            </a:r>
            <a:endParaRPr lang="de-DE" sz="120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38" name="AutoShape 81"/>
          <p:cNvSpPr>
            <a:spLocks noChangeArrowheads="1"/>
          </p:cNvSpPr>
          <p:nvPr/>
        </p:nvSpPr>
        <p:spPr bwMode="auto">
          <a:xfrm flipH="1" flipV="1">
            <a:off x="2924175" y="4362028"/>
            <a:ext cx="1158875" cy="990600"/>
          </a:xfrm>
          <a:prstGeom prst="curvedRightArrow">
            <a:avLst>
              <a:gd name="adj1" fmla="val 13333"/>
              <a:gd name="adj2" fmla="val 40000"/>
              <a:gd name="adj3" fmla="val 2359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AutoShape 82"/>
          <p:cNvSpPr>
            <a:spLocks noChangeArrowheads="1"/>
          </p:cNvSpPr>
          <p:nvPr/>
        </p:nvSpPr>
        <p:spPr bwMode="auto">
          <a:xfrm>
            <a:off x="1143000" y="4514428"/>
            <a:ext cx="1211263" cy="914400"/>
          </a:xfrm>
          <a:prstGeom prst="curvedRightArrow">
            <a:avLst>
              <a:gd name="adj1" fmla="val 14167"/>
              <a:gd name="adj2" fmla="val 40000"/>
              <a:gd name="adj3" fmla="val 30479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83"/>
          <p:cNvSpPr>
            <a:spLocks noChangeShapeType="1"/>
          </p:cNvSpPr>
          <p:nvPr/>
        </p:nvSpPr>
        <p:spPr bwMode="auto">
          <a:xfrm>
            <a:off x="990600" y="398102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41" name="Line 84"/>
          <p:cNvSpPr>
            <a:spLocks noChangeShapeType="1"/>
          </p:cNvSpPr>
          <p:nvPr/>
        </p:nvSpPr>
        <p:spPr bwMode="auto">
          <a:xfrm>
            <a:off x="457200" y="466682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42" name="Line 85"/>
          <p:cNvSpPr>
            <a:spLocks noChangeShapeType="1"/>
          </p:cNvSpPr>
          <p:nvPr/>
        </p:nvSpPr>
        <p:spPr bwMode="auto">
          <a:xfrm flipH="1">
            <a:off x="838200" y="428582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43" name="Text Box 86"/>
          <p:cNvSpPr txBox="1">
            <a:spLocks noChangeArrowheads="1"/>
          </p:cNvSpPr>
          <p:nvPr/>
        </p:nvSpPr>
        <p:spPr bwMode="auto">
          <a:xfrm>
            <a:off x="609600" y="4057228"/>
            <a:ext cx="388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000">
                <a:solidFill>
                  <a:srgbClr val="000066"/>
                </a:solidFill>
                <a:latin typeface="Calibri" pitchFamily="34" charset="0"/>
              </a:rPr>
              <a:t>AC </a:t>
            </a:r>
          </a:p>
          <a:p>
            <a:r>
              <a:rPr lang="en-AU" sz="1000">
                <a:solidFill>
                  <a:srgbClr val="000066"/>
                </a:solidFill>
                <a:latin typeface="Calibri" pitchFamily="34" charset="0"/>
              </a:rPr>
              <a:t>unit</a:t>
            </a:r>
            <a:endParaRPr lang="de-DE" sz="100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44" name="Rectangle 87"/>
          <p:cNvSpPr>
            <a:spLocks noChangeArrowheads="1"/>
          </p:cNvSpPr>
          <p:nvPr/>
        </p:nvSpPr>
        <p:spPr bwMode="auto">
          <a:xfrm>
            <a:off x="4800600" y="3981028"/>
            <a:ext cx="3886200" cy="22860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 Box 88"/>
          <p:cNvSpPr txBox="1">
            <a:spLocks noChangeArrowheads="1"/>
          </p:cNvSpPr>
          <p:nvPr/>
        </p:nvSpPr>
        <p:spPr bwMode="auto">
          <a:xfrm>
            <a:off x="5486400" y="5886028"/>
            <a:ext cx="630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>
                <a:solidFill>
                  <a:srgbClr val="669900"/>
                </a:solidFill>
                <a:latin typeface="Calibri" pitchFamily="34" charset="0"/>
              </a:rPr>
              <a:t>20°C</a:t>
            </a:r>
            <a:endParaRPr lang="de-DE" sz="1800">
              <a:solidFill>
                <a:srgbClr val="669900"/>
              </a:solidFill>
              <a:latin typeface="Calibri" pitchFamily="34" charset="0"/>
            </a:endParaRPr>
          </a:p>
        </p:txBody>
      </p:sp>
      <p:sp>
        <p:nvSpPr>
          <p:cNvPr id="46" name="Rectangle 89"/>
          <p:cNvSpPr>
            <a:spLocks noChangeArrowheads="1"/>
          </p:cNvSpPr>
          <p:nvPr/>
        </p:nvSpPr>
        <p:spPr bwMode="auto">
          <a:xfrm>
            <a:off x="4800600" y="5428828"/>
            <a:ext cx="381000" cy="8382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90"/>
          <p:cNvSpPr>
            <a:spLocks/>
          </p:cNvSpPr>
          <p:nvPr/>
        </p:nvSpPr>
        <p:spPr bwMode="auto">
          <a:xfrm>
            <a:off x="4953000" y="4819228"/>
            <a:ext cx="263525" cy="601662"/>
          </a:xfrm>
          <a:custGeom>
            <a:avLst/>
            <a:gdLst>
              <a:gd name="T0" fmla="*/ 2147483647 w 166"/>
              <a:gd name="T1" fmla="*/ 0 h 1003"/>
              <a:gd name="T2" fmla="*/ 2147483647 w 166"/>
              <a:gd name="T3" fmla="*/ 2147483647 h 1003"/>
              <a:gd name="T4" fmla="*/ 2147483647 w 166"/>
              <a:gd name="T5" fmla="*/ 2147483647 h 1003"/>
              <a:gd name="T6" fmla="*/ 2147483647 w 166"/>
              <a:gd name="T7" fmla="*/ 2147483647 h 1003"/>
              <a:gd name="T8" fmla="*/ 2147483647 w 166"/>
              <a:gd name="T9" fmla="*/ 2147483647 h 1003"/>
              <a:gd name="T10" fmla="*/ 2147483647 w 166"/>
              <a:gd name="T11" fmla="*/ 2147483647 h 1003"/>
              <a:gd name="T12" fmla="*/ 2147483647 w 166"/>
              <a:gd name="T13" fmla="*/ 2147483647 h 1003"/>
              <a:gd name="T14" fmla="*/ 2147483647 w 166"/>
              <a:gd name="T15" fmla="*/ 2147483647 h 1003"/>
              <a:gd name="T16" fmla="*/ 2147483647 w 166"/>
              <a:gd name="T17" fmla="*/ 2147483647 h 1003"/>
              <a:gd name="T18" fmla="*/ 2147483647 w 166"/>
              <a:gd name="T19" fmla="*/ 2147483647 h 1003"/>
              <a:gd name="T20" fmla="*/ 2147483647 w 166"/>
              <a:gd name="T21" fmla="*/ 2147483647 h 1003"/>
              <a:gd name="T22" fmla="*/ 2147483647 w 166"/>
              <a:gd name="T23" fmla="*/ 2147483647 h 1003"/>
              <a:gd name="T24" fmla="*/ 0 w 166"/>
              <a:gd name="T25" fmla="*/ 2147483647 h 1003"/>
              <a:gd name="T26" fmla="*/ 2147483647 w 166"/>
              <a:gd name="T27" fmla="*/ 2147483647 h 1003"/>
              <a:gd name="T28" fmla="*/ 2147483647 w 166"/>
              <a:gd name="T29" fmla="*/ 2147483647 h 1003"/>
              <a:gd name="T30" fmla="*/ 2147483647 w 166"/>
              <a:gd name="T31" fmla="*/ 2147483647 h 1003"/>
              <a:gd name="T32" fmla="*/ 2147483647 w 166"/>
              <a:gd name="T33" fmla="*/ 2147483647 h 1003"/>
              <a:gd name="T34" fmla="*/ 2147483647 w 166"/>
              <a:gd name="T35" fmla="*/ 2147483647 h 1003"/>
              <a:gd name="T36" fmla="*/ 2147483647 w 166"/>
              <a:gd name="T37" fmla="*/ 2147483647 h 1003"/>
              <a:gd name="T38" fmla="*/ 2147483647 w 166"/>
              <a:gd name="T39" fmla="*/ 2147483647 h 1003"/>
              <a:gd name="T40" fmla="*/ 2147483647 w 166"/>
              <a:gd name="T41" fmla="*/ 2147483647 h 100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66"/>
              <a:gd name="T64" fmla="*/ 0 h 1003"/>
              <a:gd name="T65" fmla="*/ 166 w 166"/>
              <a:gd name="T66" fmla="*/ 1003 h 100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66" h="1003">
                <a:moveTo>
                  <a:pt x="43" y="0"/>
                </a:moveTo>
                <a:cubicBezTo>
                  <a:pt x="91" y="10"/>
                  <a:pt x="103" y="27"/>
                  <a:pt x="128" y="64"/>
                </a:cubicBezTo>
                <a:cubicBezTo>
                  <a:pt x="134" y="83"/>
                  <a:pt x="142" y="94"/>
                  <a:pt x="128" y="114"/>
                </a:cubicBezTo>
                <a:cubicBezTo>
                  <a:pt x="123" y="121"/>
                  <a:pt x="113" y="123"/>
                  <a:pt x="107" y="128"/>
                </a:cubicBezTo>
                <a:cubicBezTo>
                  <a:pt x="80" y="151"/>
                  <a:pt x="55" y="177"/>
                  <a:pt x="36" y="206"/>
                </a:cubicBezTo>
                <a:cubicBezTo>
                  <a:pt x="21" y="253"/>
                  <a:pt x="13" y="288"/>
                  <a:pt x="43" y="334"/>
                </a:cubicBezTo>
                <a:cubicBezTo>
                  <a:pt x="45" y="341"/>
                  <a:pt x="45" y="350"/>
                  <a:pt x="50" y="356"/>
                </a:cubicBezTo>
                <a:cubicBezTo>
                  <a:pt x="55" y="363"/>
                  <a:pt x="64" y="365"/>
                  <a:pt x="71" y="370"/>
                </a:cubicBezTo>
                <a:cubicBezTo>
                  <a:pt x="92" y="386"/>
                  <a:pt x="99" y="405"/>
                  <a:pt x="121" y="420"/>
                </a:cubicBezTo>
                <a:cubicBezTo>
                  <a:pt x="140" y="448"/>
                  <a:pt x="145" y="510"/>
                  <a:pt x="121" y="534"/>
                </a:cubicBezTo>
                <a:cubicBezTo>
                  <a:pt x="109" y="546"/>
                  <a:pt x="78" y="562"/>
                  <a:pt x="78" y="562"/>
                </a:cubicBezTo>
                <a:cubicBezTo>
                  <a:pt x="63" y="585"/>
                  <a:pt x="52" y="597"/>
                  <a:pt x="29" y="612"/>
                </a:cubicBezTo>
                <a:cubicBezTo>
                  <a:pt x="21" y="636"/>
                  <a:pt x="8" y="645"/>
                  <a:pt x="0" y="669"/>
                </a:cubicBezTo>
                <a:cubicBezTo>
                  <a:pt x="15" y="714"/>
                  <a:pt x="32" y="735"/>
                  <a:pt x="71" y="761"/>
                </a:cubicBezTo>
                <a:cubicBezTo>
                  <a:pt x="76" y="768"/>
                  <a:pt x="79" y="777"/>
                  <a:pt x="86" y="782"/>
                </a:cubicBezTo>
                <a:cubicBezTo>
                  <a:pt x="92" y="787"/>
                  <a:pt x="102" y="785"/>
                  <a:pt x="107" y="790"/>
                </a:cubicBezTo>
                <a:cubicBezTo>
                  <a:pt x="118" y="801"/>
                  <a:pt x="119" y="819"/>
                  <a:pt x="128" y="832"/>
                </a:cubicBezTo>
                <a:cubicBezTo>
                  <a:pt x="140" y="868"/>
                  <a:pt x="166" y="915"/>
                  <a:pt x="114" y="932"/>
                </a:cubicBezTo>
                <a:cubicBezTo>
                  <a:pt x="105" y="946"/>
                  <a:pt x="100" y="965"/>
                  <a:pt x="86" y="974"/>
                </a:cubicBezTo>
                <a:cubicBezTo>
                  <a:pt x="79" y="979"/>
                  <a:pt x="69" y="982"/>
                  <a:pt x="64" y="989"/>
                </a:cubicBezTo>
                <a:cubicBezTo>
                  <a:pt x="61" y="993"/>
                  <a:pt x="64" y="998"/>
                  <a:pt x="64" y="1003"/>
                </a:cubicBezTo>
              </a:path>
            </a:pathLst>
          </a:cu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48" name="Freeform 91"/>
          <p:cNvSpPr>
            <a:spLocks/>
          </p:cNvSpPr>
          <p:nvPr/>
        </p:nvSpPr>
        <p:spPr bwMode="auto">
          <a:xfrm>
            <a:off x="4800600" y="4819228"/>
            <a:ext cx="263525" cy="601662"/>
          </a:xfrm>
          <a:custGeom>
            <a:avLst/>
            <a:gdLst>
              <a:gd name="T0" fmla="*/ 2147483647 w 166"/>
              <a:gd name="T1" fmla="*/ 0 h 1003"/>
              <a:gd name="T2" fmla="*/ 2147483647 w 166"/>
              <a:gd name="T3" fmla="*/ 2147483647 h 1003"/>
              <a:gd name="T4" fmla="*/ 2147483647 w 166"/>
              <a:gd name="T5" fmla="*/ 2147483647 h 1003"/>
              <a:gd name="T6" fmla="*/ 2147483647 w 166"/>
              <a:gd name="T7" fmla="*/ 2147483647 h 1003"/>
              <a:gd name="T8" fmla="*/ 2147483647 w 166"/>
              <a:gd name="T9" fmla="*/ 2147483647 h 1003"/>
              <a:gd name="T10" fmla="*/ 2147483647 w 166"/>
              <a:gd name="T11" fmla="*/ 2147483647 h 1003"/>
              <a:gd name="T12" fmla="*/ 2147483647 w 166"/>
              <a:gd name="T13" fmla="*/ 2147483647 h 1003"/>
              <a:gd name="T14" fmla="*/ 2147483647 w 166"/>
              <a:gd name="T15" fmla="*/ 2147483647 h 1003"/>
              <a:gd name="T16" fmla="*/ 2147483647 w 166"/>
              <a:gd name="T17" fmla="*/ 2147483647 h 1003"/>
              <a:gd name="T18" fmla="*/ 2147483647 w 166"/>
              <a:gd name="T19" fmla="*/ 2147483647 h 1003"/>
              <a:gd name="T20" fmla="*/ 2147483647 w 166"/>
              <a:gd name="T21" fmla="*/ 2147483647 h 1003"/>
              <a:gd name="T22" fmla="*/ 2147483647 w 166"/>
              <a:gd name="T23" fmla="*/ 2147483647 h 1003"/>
              <a:gd name="T24" fmla="*/ 0 w 166"/>
              <a:gd name="T25" fmla="*/ 2147483647 h 1003"/>
              <a:gd name="T26" fmla="*/ 2147483647 w 166"/>
              <a:gd name="T27" fmla="*/ 2147483647 h 1003"/>
              <a:gd name="T28" fmla="*/ 2147483647 w 166"/>
              <a:gd name="T29" fmla="*/ 2147483647 h 1003"/>
              <a:gd name="T30" fmla="*/ 2147483647 w 166"/>
              <a:gd name="T31" fmla="*/ 2147483647 h 1003"/>
              <a:gd name="T32" fmla="*/ 2147483647 w 166"/>
              <a:gd name="T33" fmla="*/ 2147483647 h 1003"/>
              <a:gd name="T34" fmla="*/ 2147483647 w 166"/>
              <a:gd name="T35" fmla="*/ 2147483647 h 1003"/>
              <a:gd name="T36" fmla="*/ 2147483647 w 166"/>
              <a:gd name="T37" fmla="*/ 2147483647 h 1003"/>
              <a:gd name="T38" fmla="*/ 2147483647 w 166"/>
              <a:gd name="T39" fmla="*/ 2147483647 h 1003"/>
              <a:gd name="T40" fmla="*/ 2147483647 w 166"/>
              <a:gd name="T41" fmla="*/ 2147483647 h 100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66"/>
              <a:gd name="T64" fmla="*/ 0 h 1003"/>
              <a:gd name="T65" fmla="*/ 166 w 166"/>
              <a:gd name="T66" fmla="*/ 1003 h 100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66" h="1003">
                <a:moveTo>
                  <a:pt x="43" y="0"/>
                </a:moveTo>
                <a:cubicBezTo>
                  <a:pt x="91" y="10"/>
                  <a:pt x="103" y="27"/>
                  <a:pt x="128" y="64"/>
                </a:cubicBezTo>
                <a:cubicBezTo>
                  <a:pt x="134" y="83"/>
                  <a:pt x="142" y="94"/>
                  <a:pt x="128" y="114"/>
                </a:cubicBezTo>
                <a:cubicBezTo>
                  <a:pt x="123" y="121"/>
                  <a:pt x="113" y="123"/>
                  <a:pt x="107" y="128"/>
                </a:cubicBezTo>
                <a:cubicBezTo>
                  <a:pt x="80" y="151"/>
                  <a:pt x="55" y="177"/>
                  <a:pt x="36" y="206"/>
                </a:cubicBezTo>
                <a:cubicBezTo>
                  <a:pt x="21" y="253"/>
                  <a:pt x="13" y="288"/>
                  <a:pt x="43" y="334"/>
                </a:cubicBezTo>
                <a:cubicBezTo>
                  <a:pt x="45" y="341"/>
                  <a:pt x="45" y="350"/>
                  <a:pt x="50" y="356"/>
                </a:cubicBezTo>
                <a:cubicBezTo>
                  <a:pt x="55" y="363"/>
                  <a:pt x="64" y="365"/>
                  <a:pt x="71" y="370"/>
                </a:cubicBezTo>
                <a:cubicBezTo>
                  <a:pt x="92" y="386"/>
                  <a:pt x="99" y="405"/>
                  <a:pt x="121" y="420"/>
                </a:cubicBezTo>
                <a:cubicBezTo>
                  <a:pt x="140" y="448"/>
                  <a:pt x="145" y="510"/>
                  <a:pt x="121" y="534"/>
                </a:cubicBezTo>
                <a:cubicBezTo>
                  <a:pt x="109" y="546"/>
                  <a:pt x="78" y="562"/>
                  <a:pt x="78" y="562"/>
                </a:cubicBezTo>
                <a:cubicBezTo>
                  <a:pt x="63" y="585"/>
                  <a:pt x="52" y="597"/>
                  <a:pt x="29" y="612"/>
                </a:cubicBezTo>
                <a:cubicBezTo>
                  <a:pt x="21" y="636"/>
                  <a:pt x="8" y="645"/>
                  <a:pt x="0" y="669"/>
                </a:cubicBezTo>
                <a:cubicBezTo>
                  <a:pt x="15" y="714"/>
                  <a:pt x="32" y="735"/>
                  <a:pt x="71" y="761"/>
                </a:cubicBezTo>
                <a:cubicBezTo>
                  <a:pt x="76" y="768"/>
                  <a:pt x="79" y="777"/>
                  <a:pt x="86" y="782"/>
                </a:cubicBezTo>
                <a:cubicBezTo>
                  <a:pt x="92" y="787"/>
                  <a:pt x="102" y="785"/>
                  <a:pt x="107" y="790"/>
                </a:cubicBezTo>
                <a:cubicBezTo>
                  <a:pt x="118" y="801"/>
                  <a:pt x="119" y="819"/>
                  <a:pt x="128" y="832"/>
                </a:cubicBezTo>
                <a:cubicBezTo>
                  <a:pt x="140" y="868"/>
                  <a:pt x="166" y="915"/>
                  <a:pt x="114" y="932"/>
                </a:cubicBezTo>
                <a:cubicBezTo>
                  <a:pt x="105" y="946"/>
                  <a:pt x="100" y="965"/>
                  <a:pt x="86" y="974"/>
                </a:cubicBezTo>
                <a:cubicBezTo>
                  <a:pt x="79" y="979"/>
                  <a:pt x="69" y="982"/>
                  <a:pt x="64" y="989"/>
                </a:cubicBezTo>
                <a:cubicBezTo>
                  <a:pt x="61" y="993"/>
                  <a:pt x="64" y="998"/>
                  <a:pt x="64" y="1003"/>
                </a:cubicBezTo>
              </a:path>
            </a:pathLst>
          </a:cu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49" name="AutoShape 92"/>
          <p:cNvSpPr>
            <a:spLocks noChangeArrowheads="1"/>
          </p:cNvSpPr>
          <p:nvPr/>
        </p:nvSpPr>
        <p:spPr bwMode="auto">
          <a:xfrm flipH="1">
            <a:off x="6172200" y="4133428"/>
            <a:ext cx="4572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50" name="AutoShape 93"/>
          <p:cNvSpPr>
            <a:spLocks noChangeArrowheads="1"/>
          </p:cNvSpPr>
          <p:nvPr/>
        </p:nvSpPr>
        <p:spPr bwMode="auto">
          <a:xfrm flipV="1">
            <a:off x="4953000" y="5733628"/>
            <a:ext cx="4572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51" name="AutoShape 94"/>
          <p:cNvSpPr>
            <a:spLocks noChangeArrowheads="1"/>
          </p:cNvSpPr>
          <p:nvPr/>
        </p:nvSpPr>
        <p:spPr bwMode="auto">
          <a:xfrm rot="5400000" flipV="1">
            <a:off x="4953000" y="4133428"/>
            <a:ext cx="4572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52" name="AutoShape 95"/>
          <p:cNvSpPr>
            <a:spLocks noChangeArrowheads="1"/>
          </p:cNvSpPr>
          <p:nvPr/>
        </p:nvSpPr>
        <p:spPr bwMode="auto">
          <a:xfrm rot="5400000" flipH="1">
            <a:off x="6210300" y="5619328"/>
            <a:ext cx="457200" cy="533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53" name="AutoShape 96"/>
          <p:cNvSpPr>
            <a:spLocks noChangeArrowheads="1"/>
          </p:cNvSpPr>
          <p:nvPr/>
        </p:nvSpPr>
        <p:spPr bwMode="auto">
          <a:xfrm>
            <a:off x="4953000" y="4895428"/>
            <a:ext cx="228600" cy="609600"/>
          </a:xfrm>
          <a:prstGeom prst="down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4" name="AutoShape 97"/>
          <p:cNvSpPr>
            <a:spLocks noChangeArrowheads="1"/>
          </p:cNvSpPr>
          <p:nvPr/>
        </p:nvSpPr>
        <p:spPr bwMode="auto">
          <a:xfrm flipV="1">
            <a:off x="6477000" y="4895428"/>
            <a:ext cx="228600" cy="609600"/>
          </a:xfrm>
          <a:prstGeom prst="down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5" name="Text Box 98"/>
          <p:cNvSpPr txBox="1">
            <a:spLocks noChangeArrowheads="1"/>
          </p:cNvSpPr>
          <p:nvPr/>
        </p:nvSpPr>
        <p:spPr bwMode="auto">
          <a:xfrm>
            <a:off x="4724400" y="4508078"/>
            <a:ext cx="630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>
                <a:solidFill>
                  <a:srgbClr val="FF6600"/>
                </a:solidFill>
                <a:latin typeface="Calibri" pitchFamily="34" charset="0"/>
              </a:rPr>
              <a:t>20°C</a:t>
            </a:r>
            <a:endParaRPr lang="de-DE" sz="1800">
              <a:solidFill>
                <a:srgbClr val="FF6600"/>
              </a:solidFill>
              <a:latin typeface="Calibri" pitchFamily="34" charset="0"/>
            </a:endParaRPr>
          </a:p>
        </p:txBody>
      </p:sp>
      <p:sp>
        <p:nvSpPr>
          <p:cNvPr id="56" name="Text Box 99"/>
          <p:cNvSpPr txBox="1">
            <a:spLocks noChangeArrowheads="1"/>
          </p:cNvSpPr>
          <p:nvPr/>
        </p:nvSpPr>
        <p:spPr bwMode="auto">
          <a:xfrm>
            <a:off x="5486400" y="4133428"/>
            <a:ext cx="630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>
                <a:solidFill>
                  <a:srgbClr val="669900"/>
                </a:solidFill>
                <a:latin typeface="Calibri" pitchFamily="34" charset="0"/>
              </a:rPr>
              <a:t>20°C</a:t>
            </a:r>
            <a:endParaRPr lang="de-DE" sz="1800">
              <a:solidFill>
                <a:srgbClr val="669900"/>
              </a:solidFill>
              <a:latin typeface="Calibri" pitchFamily="34" charset="0"/>
            </a:endParaRPr>
          </a:p>
        </p:txBody>
      </p:sp>
      <p:sp>
        <p:nvSpPr>
          <p:cNvPr id="57" name="AutoShape 100"/>
          <p:cNvSpPr>
            <a:spLocks noChangeArrowheads="1"/>
          </p:cNvSpPr>
          <p:nvPr/>
        </p:nvSpPr>
        <p:spPr bwMode="auto">
          <a:xfrm>
            <a:off x="6858000" y="4133428"/>
            <a:ext cx="4572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58" name="AutoShape 101"/>
          <p:cNvSpPr>
            <a:spLocks noChangeArrowheads="1"/>
          </p:cNvSpPr>
          <p:nvPr/>
        </p:nvSpPr>
        <p:spPr bwMode="auto">
          <a:xfrm rot="16200000">
            <a:off x="6819900" y="5619328"/>
            <a:ext cx="457200" cy="533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59" name="AutoShape 102"/>
          <p:cNvSpPr>
            <a:spLocks noChangeArrowheads="1"/>
          </p:cNvSpPr>
          <p:nvPr/>
        </p:nvSpPr>
        <p:spPr bwMode="auto">
          <a:xfrm flipV="1">
            <a:off x="6781800" y="4895428"/>
            <a:ext cx="228600" cy="609600"/>
          </a:xfrm>
          <a:prstGeom prst="down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0" name="Text Box 103"/>
          <p:cNvSpPr txBox="1">
            <a:spLocks noChangeArrowheads="1"/>
          </p:cNvSpPr>
          <p:nvPr/>
        </p:nvSpPr>
        <p:spPr bwMode="auto">
          <a:xfrm>
            <a:off x="7370763" y="5886028"/>
            <a:ext cx="630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>
                <a:solidFill>
                  <a:srgbClr val="669900"/>
                </a:solidFill>
                <a:latin typeface="Calibri" pitchFamily="34" charset="0"/>
              </a:rPr>
              <a:t>20°C</a:t>
            </a:r>
            <a:endParaRPr lang="de-DE" sz="1800">
              <a:solidFill>
                <a:srgbClr val="669900"/>
              </a:solidFill>
              <a:latin typeface="Calibri" pitchFamily="34" charset="0"/>
            </a:endParaRPr>
          </a:p>
        </p:txBody>
      </p:sp>
      <p:sp>
        <p:nvSpPr>
          <p:cNvPr id="61" name="Text Box 104"/>
          <p:cNvSpPr txBox="1">
            <a:spLocks noChangeArrowheads="1"/>
          </p:cNvSpPr>
          <p:nvPr/>
        </p:nvSpPr>
        <p:spPr bwMode="auto">
          <a:xfrm>
            <a:off x="7294563" y="4133428"/>
            <a:ext cx="630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>
                <a:solidFill>
                  <a:srgbClr val="669900"/>
                </a:solidFill>
                <a:latin typeface="Calibri" pitchFamily="34" charset="0"/>
              </a:rPr>
              <a:t>20°C</a:t>
            </a:r>
            <a:endParaRPr lang="de-DE" sz="1800">
              <a:solidFill>
                <a:srgbClr val="669900"/>
              </a:solidFill>
              <a:latin typeface="Calibri" pitchFamily="34" charset="0"/>
            </a:endParaRPr>
          </a:p>
        </p:txBody>
      </p:sp>
      <p:sp>
        <p:nvSpPr>
          <p:cNvPr id="62" name="AutoShape 105"/>
          <p:cNvSpPr>
            <a:spLocks noChangeArrowheads="1"/>
          </p:cNvSpPr>
          <p:nvPr/>
        </p:nvSpPr>
        <p:spPr bwMode="auto">
          <a:xfrm flipH="1" flipV="1">
            <a:off x="8077200" y="5733628"/>
            <a:ext cx="4572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63" name="AutoShape 106"/>
          <p:cNvSpPr>
            <a:spLocks noChangeArrowheads="1"/>
          </p:cNvSpPr>
          <p:nvPr/>
        </p:nvSpPr>
        <p:spPr bwMode="auto">
          <a:xfrm rot="16200000" flipH="1" flipV="1">
            <a:off x="8039100" y="4171528"/>
            <a:ext cx="457200" cy="533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64" name="AutoShape 107"/>
          <p:cNvSpPr>
            <a:spLocks noChangeArrowheads="1"/>
          </p:cNvSpPr>
          <p:nvPr/>
        </p:nvSpPr>
        <p:spPr bwMode="auto">
          <a:xfrm>
            <a:off x="8305800" y="4895428"/>
            <a:ext cx="228600" cy="609600"/>
          </a:xfrm>
          <a:prstGeom prst="down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5" name="Text Box 108"/>
          <p:cNvSpPr txBox="1">
            <a:spLocks noChangeArrowheads="1"/>
          </p:cNvSpPr>
          <p:nvPr/>
        </p:nvSpPr>
        <p:spPr bwMode="auto">
          <a:xfrm>
            <a:off x="2001838" y="4666828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AU" sz="1200" i="1">
                <a:solidFill>
                  <a:srgbClr val="000066"/>
                </a:solidFill>
                <a:latin typeface="Calibri" pitchFamily="34" charset="0"/>
              </a:rPr>
              <a:t>even air flow plus</a:t>
            </a:r>
          </a:p>
          <a:p>
            <a:pPr algn="ctr"/>
            <a:r>
              <a:rPr lang="en-AU" sz="1200" i="1">
                <a:solidFill>
                  <a:srgbClr val="000066"/>
                </a:solidFill>
                <a:latin typeface="Calibri" pitchFamily="34" charset="0"/>
              </a:rPr>
              <a:t>cooling effect</a:t>
            </a:r>
            <a:endParaRPr lang="de-DE" sz="1200" i="1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66" name="Text Box 109"/>
          <p:cNvSpPr txBox="1">
            <a:spLocks noChangeArrowheads="1"/>
          </p:cNvSpPr>
          <p:nvPr/>
        </p:nvSpPr>
        <p:spPr bwMode="auto">
          <a:xfrm>
            <a:off x="6037263" y="4514428"/>
            <a:ext cx="1428750" cy="457200"/>
          </a:xfrm>
          <a:prstGeom prst="rect">
            <a:avLst/>
          </a:prstGeom>
          <a:solidFill>
            <a:srgbClr val="99CC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AU" sz="1200" i="1">
                <a:solidFill>
                  <a:srgbClr val="CC3300"/>
                </a:solidFill>
                <a:latin typeface="Calibri" pitchFamily="34" charset="0"/>
              </a:rPr>
              <a:t>Reverse air cycle</a:t>
            </a:r>
          </a:p>
          <a:p>
            <a:pPr algn="ctr"/>
            <a:r>
              <a:rPr lang="en-AU" sz="1200" i="1">
                <a:solidFill>
                  <a:srgbClr val="CC3300"/>
                </a:solidFill>
                <a:latin typeface="Calibri" pitchFamily="34" charset="0"/>
              </a:rPr>
              <a:t>&amp; even temperature</a:t>
            </a:r>
            <a:endParaRPr lang="de-DE" sz="1200" i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67" name="Text Box 110"/>
          <p:cNvSpPr txBox="1">
            <a:spLocks noChangeArrowheads="1"/>
          </p:cNvSpPr>
          <p:nvPr/>
        </p:nvSpPr>
        <p:spPr bwMode="auto">
          <a:xfrm>
            <a:off x="4876800" y="5428828"/>
            <a:ext cx="2524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1000">
                <a:latin typeface="Calibri" pitchFamily="34" charset="0"/>
              </a:rPr>
              <a:t>HEAT</a:t>
            </a:r>
            <a:endParaRPr lang="de-DE" sz="1000">
              <a:latin typeface="Calibri" pitchFamily="34" charset="0"/>
            </a:endParaRPr>
          </a:p>
        </p:txBody>
      </p:sp>
      <p:sp>
        <p:nvSpPr>
          <p:cNvPr id="68" name="Text Box 113"/>
          <p:cNvSpPr txBox="1">
            <a:spLocks noChangeArrowheads="1"/>
          </p:cNvSpPr>
          <p:nvPr/>
        </p:nvSpPr>
        <p:spPr bwMode="auto">
          <a:xfrm>
            <a:off x="3200400" y="3136478"/>
            <a:ext cx="630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>
                <a:solidFill>
                  <a:srgbClr val="000066"/>
                </a:solidFill>
                <a:latin typeface="Calibri" pitchFamily="34" charset="0"/>
              </a:rPr>
              <a:t>22°C</a:t>
            </a:r>
            <a:endParaRPr lang="de-DE" sz="180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69" name="AutoShape 114"/>
          <p:cNvSpPr>
            <a:spLocks noChangeArrowheads="1"/>
          </p:cNvSpPr>
          <p:nvPr/>
        </p:nvSpPr>
        <p:spPr bwMode="auto">
          <a:xfrm>
            <a:off x="1143000" y="3676228"/>
            <a:ext cx="4572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CC00"/>
          </a:solidFill>
          <a:ln w="22225">
            <a:solidFill>
              <a:srgbClr val="99CC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/>
          </a:p>
        </p:txBody>
      </p:sp>
      <p:sp>
        <p:nvSpPr>
          <p:cNvPr id="70" name="AutoShape 115"/>
          <p:cNvSpPr>
            <a:spLocks noChangeArrowheads="1"/>
          </p:cNvSpPr>
          <p:nvPr/>
        </p:nvSpPr>
        <p:spPr bwMode="auto">
          <a:xfrm>
            <a:off x="3200400" y="3676228"/>
            <a:ext cx="4572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CC00"/>
          </a:solidFill>
          <a:ln w="22225">
            <a:solidFill>
              <a:srgbClr val="99CC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/>
          </a:p>
        </p:txBody>
      </p:sp>
      <p:sp>
        <p:nvSpPr>
          <p:cNvPr id="71" name="AutoShape 116"/>
          <p:cNvSpPr>
            <a:spLocks noChangeArrowheads="1"/>
          </p:cNvSpPr>
          <p:nvPr/>
        </p:nvSpPr>
        <p:spPr bwMode="auto">
          <a:xfrm>
            <a:off x="5486400" y="3676228"/>
            <a:ext cx="4572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CC00"/>
          </a:solidFill>
          <a:ln w="22225">
            <a:solidFill>
              <a:srgbClr val="99CC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72" name="AutoShape 117"/>
          <p:cNvSpPr>
            <a:spLocks noChangeArrowheads="1"/>
          </p:cNvSpPr>
          <p:nvPr/>
        </p:nvSpPr>
        <p:spPr bwMode="auto">
          <a:xfrm>
            <a:off x="7467600" y="3676228"/>
            <a:ext cx="4572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CC00"/>
          </a:solidFill>
          <a:ln w="22225">
            <a:solidFill>
              <a:srgbClr val="99CC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73" name="Text Box 118"/>
          <p:cNvSpPr txBox="1">
            <a:spLocks noChangeArrowheads="1"/>
          </p:cNvSpPr>
          <p:nvPr/>
        </p:nvSpPr>
        <p:spPr bwMode="auto">
          <a:xfrm>
            <a:off x="7620000" y="2380828"/>
            <a:ext cx="630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>
                <a:solidFill>
                  <a:srgbClr val="009900"/>
                </a:solidFill>
                <a:latin typeface="Calibri" pitchFamily="34" charset="0"/>
              </a:rPr>
              <a:t>22°C</a:t>
            </a:r>
            <a:endParaRPr lang="de-DE" sz="180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867259" y="908720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Summer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228184" y="908720"/>
            <a:ext cx="832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Winter</a:t>
            </a:r>
          </a:p>
        </p:txBody>
      </p:sp>
      <p:pic>
        <p:nvPicPr>
          <p:cNvPr id="78" name="Picture 3"/>
          <p:cNvPicPr>
            <a:picLocks noChangeAspect="1" noChangeArrowheads="1"/>
          </p:cNvPicPr>
          <p:nvPr/>
        </p:nvPicPr>
        <p:blipFill>
          <a:blip r:embed="rId4" cstate="print"/>
          <a:srcRect l="1471" t="7340" r="1471" b="7340"/>
          <a:stretch>
            <a:fillRect/>
          </a:stretch>
        </p:blipFill>
        <p:spPr bwMode="auto">
          <a:xfrm>
            <a:off x="71499" y="80518"/>
            <a:ext cx="2376267" cy="41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" name="Text Box 60">
            <a:extLst>
              <a:ext uri="{FF2B5EF4-FFF2-40B4-BE49-F238E27FC236}">
                <a16:creationId xmlns:a16="http://schemas.microsoft.com/office/drawing/2014/main" id="{5E5E8635-8392-49B7-829F-3E98C50B5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95028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1800" dirty="0">
                <a:solidFill>
                  <a:srgbClr val="000066"/>
                </a:solidFill>
                <a:latin typeface="Calibri" pitchFamily="34" charset="0"/>
              </a:rPr>
              <a:t>20°C</a:t>
            </a:r>
            <a:endParaRPr lang="de-DE" sz="1800" dirty="0">
              <a:solidFill>
                <a:srgbClr val="000066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230</Words>
  <Application>Microsoft Office PowerPoint</Application>
  <PresentationFormat>On-screen Show (4:3)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Aeratron</dc:creator>
  <cp:lastModifiedBy>Jochen Stockhausen</cp:lastModifiedBy>
  <cp:revision>67</cp:revision>
  <dcterms:created xsi:type="dcterms:W3CDTF">2014-06-02T01:11:28Z</dcterms:created>
  <dcterms:modified xsi:type="dcterms:W3CDTF">2022-03-10T00:05:02Z</dcterms:modified>
</cp:coreProperties>
</file>